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465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775"/>
  </p:normalViewPr>
  <p:slideViewPr>
    <p:cSldViewPr snapToGrid="0">
      <p:cViewPr varScale="1">
        <p:scale>
          <a:sx n="110" d="100"/>
          <a:sy n="110" d="100"/>
        </p:scale>
        <p:origin x="6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2FD184-99A4-197C-A428-374E0C4091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E82B202-A409-4BF4-8DDE-0E02F48DD5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FB009FB-AA5A-8B4A-45AC-82FC99653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6D211-8D1A-FE42-905A-09EEA54A4042}" type="datetimeFigureOut">
              <a:rPr lang="fr-FR" smtClean="0"/>
              <a:t>22/11/2023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963271C-AA8A-A10F-2174-9123AD62C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A1DBAF6-3639-E7A4-62B7-E141AEDD3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9913-DB01-8A4D-9226-F6C026CF3E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938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B0E7DB-1685-A536-6ED4-7FDD28ABE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8AEB51F-6BEE-8193-E3B2-34A622A01D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F76F5ED-124F-D749-4175-BA0D09CEC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6D211-8D1A-FE42-905A-09EEA54A4042}" type="datetimeFigureOut">
              <a:rPr lang="fr-FR" smtClean="0"/>
              <a:t>22/11/2023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7205620-2E29-AE8D-C3BF-073D7D328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693D188-360A-EA6F-9D67-BD2C1410B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9913-DB01-8A4D-9226-F6C026CF3E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949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9DFA72E-BFBD-7AB5-5AD5-2630A82648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65764B9-35FF-C14E-C344-6B2CC868D9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59F355B-366F-5E67-0282-F7B250290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6D211-8D1A-FE42-905A-09EEA54A4042}" type="datetimeFigureOut">
              <a:rPr lang="fr-FR" smtClean="0"/>
              <a:t>22/11/2023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5795FC5-A4E9-7B10-2EA8-31D88D53E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4A212FB-949F-CAA3-F728-B9B599B59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9913-DB01-8A4D-9226-F6C026CF3E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4963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Diapositive 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67BE8AE-3540-460A-98B2-3C87A84807AA}"/>
              </a:ext>
            </a:extLst>
          </p:cNvPr>
          <p:cNvSpPr/>
          <p:nvPr userDrawn="1"/>
        </p:nvSpPr>
        <p:spPr>
          <a:xfrm flipH="1">
            <a:off x="0" y="0"/>
            <a:ext cx="12192000" cy="1133475"/>
          </a:xfrm>
          <a:prstGeom prst="rect">
            <a:avLst/>
          </a:prstGeom>
          <a:gradFill flip="none" rotWithShape="1">
            <a:gsLst>
              <a:gs pos="20000">
                <a:srgbClr val="55BAA4"/>
              </a:gs>
              <a:gs pos="100000">
                <a:srgbClr val="006852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1"/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EAEBD807-6AE9-4D9E-A10E-97F61387EF8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0500" y="142878"/>
            <a:ext cx="10515600" cy="847725"/>
          </a:xfrm>
        </p:spPr>
        <p:txBody>
          <a:bodyPr>
            <a:normAutofit/>
          </a:bodyPr>
          <a:lstStyle>
            <a:lvl1pPr>
              <a:defRPr sz="3200" b="0">
                <a:solidFill>
                  <a:schemeClr val="bg1"/>
                </a:solidFill>
                <a:latin typeface="Maven Pro Black" pitchFamily="2" charset="0"/>
              </a:defRPr>
            </a:lvl1pPr>
          </a:lstStyle>
          <a:p>
            <a:r>
              <a:rPr lang="fr-FR"/>
              <a:t>MODIFIEZ</a:t>
            </a:r>
            <a:br>
              <a:rPr lang="fr-FR"/>
            </a:br>
            <a:r>
              <a:rPr lang="fr-FR"/>
              <a:t>MODIFIER LE TEXTE DU TITRE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04FEB929-DC7F-4405-AB19-4031BFC2D3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5" y="1892300"/>
            <a:ext cx="10515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163479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B1B519-3C45-72EA-933D-5264F0382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F5B8B99-1F26-2C19-50F8-D2B0B1E32E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E4A6DAC-6A08-A26A-E64E-910984127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6D211-8D1A-FE42-905A-09EEA54A4042}" type="datetimeFigureOut">
              <a:rPr lang="fr-FR" smtClean="0"/>
              <a:t>22/11/2023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54F321E-E748-90F1-C444-EA0371173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387E8C6-36A6-512F-B5D3-5A01BA9BA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9913-DB01-8A4D-9226-F6C026CF3E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213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D303B2-A2F9-9270-D27A-A621250A4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206DC80-F6AA-AD57-CA02-004EF9F2A5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9E36CA2-61F4-579B-881D-75F5BC818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6D211-8D1A-FE42-905A-09EEA54A4042}" type="datetimeFigureOut">
              <a:rPr lang="fr-FR" smtClean="0"/>
              <a:t>22/11/2023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804B782-550D-AE5C-D6B2-721E25EDE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40BEC63-4ADF-3C27-68A6-5D8E647DA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9913-DB01-8A4D-9226-F6C026CF3E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334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28D1F4-1048-15FD-BBC0-C06201645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97EEF0-D52B-DAE7-E8B2-15D5B9E3F7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5E9F08A-A7D6-CA50-3F83-78FE07CAE7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A8B53B1-9E81-1DF3-45D5-6ECCF1AFB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6D211-8D1A-FE42-905A-09EEA54A4042}" type="datetimeFigureOut">
              <a:rPr lang="fr-FR" smtClean="0"/>
              <a:t>22/11/2023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2902F4D-AEEE-A128-BF29-6EBEDD642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7C6A4F0-5C48-5F1A-AA02-9587DDF39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9913-DB01-8A4D-9226-F6C026CF3E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8951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4F815F-13FA-4F3B-D13A-918A4CE5B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830763F-EE4F-A7B7-33FA-13CBC70F48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E5887F5-F4F9-25C4-080C-6EA5C277F9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9FEF85F-90ED-336F-A836-F548295C9B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5AE274D-C5B7-FBB2-E1A1-DCE568B377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C08028B-0D2A-CDCC-C394-FB883CC7C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6D211-8D1A-FE42-905A-09EEA54A4042}" type="datetimeFigureOut">
              <a:rPr lang="fr-FR" smtClean="0"/>
              <a:t>22/11/2023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AF455C5-A9CB-FE1F-E4DC-D0F5FEA86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72228D3-298B-59A2-C743-0096E03C5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9913-DB01-8A4D-9226-F6C026CF3E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9425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762FD8-0193-8D3D-54F4-7C9F48EF0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D24452E-7F18-4783-93CC-1E03D0BAA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6D211-8D1A-FE42-905A-09EEA54A4042}" type="datetimeFigureOut">
              <a:rPr lang="fr-FR" smtClean="0"/>
              <a:t>22/11/2023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C4682AE-8747-3EA4-EB71-6020D74CE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21F8A12-D700-5C72-BE2A-D84732337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9913-DB01-8A4D-9226-F6C026CF3E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0215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F207A27-B7D3-38EF-005F-8077C1C38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6D211-8D1A-FE42-905A-09EEA54A4042}" type="datetimeFigureOut">
              <a:rPr lang="fr-FR" smtClean="0"/>
              <a:t>22/11/2023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9A96282-8357-E78E-8B86-35B28ABE7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C62E2DF-2FFE-2B04-C357-0B943AA16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9913-DB01-8A4D-9226-F6C026CF3E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0217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1B023D-A751-11AB-C1A1-15651C09B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FA14AAF-DE33-42D4-5C8F-7004197AA1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FE63C5B-9AB7-FFD8-233F-2DFA994F41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3C6B43E-274F-D560-A0C9-AB9579F36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6D211-8D1A-FE42-905A-09EEA54A4042}" type="datetimeFigureOut">
              <a:rPr lang="fr-FR" smtClean="0"/>
              <a:t>22/11/2023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CC0A8E5-B648-CCE3-D4DF-D63951A1A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30E03BD-9F81-285B-8085-3B0C4F1A5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9913-DB01-8A4D-9226-F6C026CF3E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264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29F325-90C3-D191-8163-4B7421CCA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4B01D2E-EE35-0D54-55CE-3FB64BD0F7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AC6576F-153E-4DD5-BAD9-00BFC63C55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D695DE4-33F3-B207-2B85-D4C24A7BD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6D211-8D1A-FE42-905A-09EEA54A4042}" type="datetimeFigureOut">
              <a:rPr lang="fr-FR" smtClean="0"/>
              <a:t>22/11/2023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874E732-CE70-FE8C-E44D-050506ED1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5C9F1A5-07AE-AB34-DA5E-7D3705F01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9913-DB01-8A4D-9226-F6C026CF3E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2321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7519677-A534-E59B-F399-A3A6973EA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438AC10-2B5E-D4A0-1C84-4DEBC85556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26BC982-096E-355C-4B32-51C0FD02F1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6D211-8D1A-FE42-905A-09EEA54A4042}" type="datetimeFigureOut">
              <a:rPr lang="fr-FR" smtClean="0"/>
              <a:t>22/11/2023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90E3142-1807-6E4F-8B75-4743D4D0AC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D1EFDBE-40DF-DF04-38F3-C1662EACE7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29913-DB01-8A4D-9226-F6C026CF3E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8940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3546FA8F-CFD3-4117-BD5B-2B8FB3D239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6785" y="0"/>
            <a:ext cx="2238239" cy="1135280"/>
          </a:xfrm>
          <a:prstGeom prst="rect">
            <a:avLst/>
          </a:prstGeom>
        </p:spPr>
      </p:pic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0EE83803-1901-4DDD-957B-8B780FEB0BA4}"/>
              </a:ext>
            </a:extLst>
          </p:cNvPr>
          <p:cNvSpPr/>
          <p:nvPr/>
        </p:nvSpPr>
        <p:spPr>
          <a:xfrm>
            <a:off x="-6411" y="1801999"/>
            <a:ext cx="3990855" cy="135601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rgbClr val="FF0000"/>
                </a:solidFill>
              </a:rPr>
              <a:t>6</a:t>
            </a: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sz="1600" b="1" dirty="0"/>
              <a:t>associations membres du réseau GRAAL</a:t>
            </a:r>
          </a:p>
          <a:p>
            <a:pPr algn="ctr"/>
            <a:r>
              <a:rPr lang="fr-FR" sz="1050" b="1" dirty="0"/>
              <a:t>ADIMC35, LE PARC, PATIS FRAUX, TALENDI, LE DOMAINE, FILEAS</a:t>
            </a:r>
            <a:endParaRPr lang="fr-FR" sz="1200" b="1" dirty="0"/>
          </a:p>
          <a:p>
            <a:pPr algn="ctr"/>
            <a:r>
              <a:rPr lang="fr-FR" sz="2000" b="1" dirty="0">
                <a:solidFill>
                  <a:srgbClr val="FF0000"/>
                </a:solidFill>
              </a:rPr>
              <a:t>27</a:t>
            </a:r>
            <a:r>
              <a:rPr lang="fr-FR" sz="1600" b="1" dirty="0"/>
              <a:t> établissements et services accompagnant enfants et adultes en situation de handicap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A1BCCE7B-06DB-4A87-808A-DB38156346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2652" y="1277089"/>
            <a:ext cx="723598" cy="723598"/>
          </a:xfrm>
          <a:prstGeom prst="rect">
            <a:avLst/>
          </a:prstGeom>
        </p:spPr>
      </p:pic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82A86DD8-CD77-4B0D-8A3D-439E6B26363D}"/>
              </a:ext>
            </a:extLst>
          </p:cNvPr>
          <p:cNvSpPr/>
          <p:nvPr/>
        </p:nvSpPr>
        <p:spPr>
          <a:xfrm>
            <a:off x="4051299" y="1789986"/>
            <a:ext cx="3345874" cy="135601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rgbClr val="FF0000"/>
                </a:solidFill>
              </a:rPr>
              <a:t>960</a:t>
            </a:r>
            <a:r>
              <a:rPr lang="fr-FR" b="1" dirty="0"/>
              <a:t> Places Autorisées</a:t>
            </a:r>
          </a:p>
          <a:p>
            <a:pPr algn="ctr"/>
            <a:r>
              <a:rPr lang="fr-FR" sz="1600" b="1" dirty="0"/>
              <a:t>Plus de </a:t>
            </a:r>
            <a:r>
              <a:rPr lang="fr-FR" sz="2000" b="1" dirty="0">
                <a:solidFill>
                  <a:srgbClr val="FF0000"/>
                </a:solidFill>
              </a:rPr>
              <a:t>2000</a:t>
            </a:r>
            <a:r>
              <a:rPr lang="fr-FR" sz="1400" b="1" dirty="0"/>
              <a:t> </a:t>
            </a:r>
            <a:r>
              <a:rPr lang="fr-FR" sz="1600" b="1" dirty="0"/>
              <a:t>usagers en file active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95D99FB7-D407-4292-88C0-98C533AF76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1709" y="1282621"/>
            <a:ext cx="723595" cy="723595"/>
          </a:xfrm>
          <a:prstGeom prst="rect">
            <a:avLst/>
          </a:prstGeom>
        </p:spPr>
      </p:pic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A1FD7D9C-A5BB-41E7-B5E9-7CFBEEA45F11}"/>
              </a:ext>
            </a:extLst>
          </p:cNvPr>
          <p:cNvSpPr/>
          <p:nvPr/>
        </p:nvSpPr>
        <p:spPr>
          <a:xfrm>
            <a:off x="7424306" y="1778925"/>
            <a:ext cx="2294659" cy="135601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rgbClr val="FF0000"/>
                </a:solidFill>
              </a:rPr>
              <a:t>570</a:t>
            </a:r>
            <a:r>
              <a:rPr lang="fr-FR" b="1" dirty="0"/>
              <a:t> Professionnels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09289A48-99F8-4BE1-93E9-150A408019A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5597" y="1241989"/>
            <a:ext cx="748544" cy="748544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70CCF6E9-6A88-47FB-BD2F-3D37C8A9BFC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7659" y="1241989"/>
            <a:ext cx="748544" cy="748544"/>
          </a:xfrm>
          <a:prstGeom prst="rect">
            <a:avLst/>
          </a:prstGeom>
        </p:spPr>
      </p:pic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245E0E9E-232F-4AEE-95D7-6C64F083A5B2}"/>
              </a:ext>
            </a:extLst>
          </p:cNvPr>
          <p:cNvSpPr/>
          <p:nvPr/>
        </p:nvSpPr>
        <p:spPr>
          <a:xfrm>
            <a:off x="9785820" y="1718983"/>
            <a:ext cx="2294659" cy="14101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Budget</a:t>
            </a:r>
            <a:r>
              <a:rPr lang="fr-FR" sz="2400" b="1" dirty="0"/>
              <a:t> </a:t>
            </a:r>
            <a:r>
              <a:rPr lang="fr-FR" sz="2400" b="1" dirty="0">
                <a:solidFill>
                  <a:srgbClr val="FF0000"/>
                </a:solidFill>
              </a:rPr>
              <a:t>890 K€</a:t>
            </a:r>
          </a:p>
          <a:p>
            <a:pPr algn="ctr"/>
            <a:r>
              <a:rPr lang="fr-FR" sz="1600" b="1" dirty="0">
                <a:solidFill>
                  <a:schemeClr val="tx1"/>
                </a:solidFill>
              </a:rPr>
              <a:t>Dotation</a:t>
            </a:r>
            <a:r>
              <a:rPr lang="fr-FR" sz="2400" b="1" dirty="0">
                <a:solidFill>
                  <a:srgbClr val="FF0000"/>
                </a:solidFill>
              </a:rPr>
              <a:t> 800 K€</a:t>
            </a:r>
            <a:endParaRPr lang="fr-FR" b="1" dirty="0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3E574EB8-2345-468F-A51D-7075FF7927B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3917" y="1206993"/>
            <a:ext cx="725680" cy="725680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A1E94B9D-BF02-47A6-8077-6E146CAAD0D4}"/>
              </a:ext>
            </a:extLst>
          </p:cNvPr>
          <p:cNvSpPr txBox="1"/>
          <p:nvPr/>
        </p:nvSpPr>
        <p:spPr>
          <a:xfrm>
            <a:off x="2519083" y="90586"/>
            <a:ext cx="795198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/>
              <a:t>Acquisition et déploiement du logiciel DUI VIVALITY </a:t>
            </a:r>
          </a:p>
          <a:p>
            <a:pPr algn="ctr"/>
            <a:r>
              <a:rPr lang="fr-FR" sz="2800" b="1" dirty="0"/>
              <a:t>édité par la société CEGI ALPHA</a:t>
            </a: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C0F870FC-1C21-47D2-9AF0-797D16ECE98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260" y="3411460"/>
            <a:ext cx="12192000" cy="539516"/>
          </a:xfrm>
          <a:prstGeom prst="rect">
            <a:avLst/>
          </a:prstGeom>
        </p:spPr>
      </p:pic>
      <p:sp>
        <p:nvSpPr>
          <p:cNvPr id="17" name="ZoneTexte 16">
            <a:extLst>
              <a:ext uri="{FF2B5EF4-FFF2-40B4-BE49-F238E27FC236}">
                <a16:creationId xmlns:a16="http://schemas.microsoft.com/office/drawing/2014/main" id="{00EF567B-8A49-4282-B448-812995A99350}"/>
              </a:ext>
            </a:extLst>
          </p:cNvPr>
          <p:cNvSpPr txBox="1"/>
          <p:nvPr/>
        </p:nvSpPr>
        <p:spPr>
          <a:xfrm>
            <a:off x="138745" y="4022906"/>
            <a:ext cx="12255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Septembre </a:t>
            </a:r>
          </a:p>
          <a:p>
            <a:pPr algn="ctr"/>
            <a:r>
              <a:rPr lang="fr-FR" b="1" dirty="0"/>
              <a:t>2021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37FED58A-66C4-4452-992A-389C1764FC55}"/>
              </a:ext>
            </a:extLst>
          </p:cNvPr>
          <p:cNvSpPr txBox="1"/>
          <p:nvPr/>
        </p:nvSpPr>
        <p:spPr>
          <a:xfrm>
            <a:off x="1535638" y="5040163"/>
            <a:ext cx="1625007" cy="735747"/>
          </a:xfrm>
          <a:prstGeom prst="flowChartConnector">
            <a:avLst/>
          </a:prstGeom>
          <a:solidFill>
            <a:schemeClr val="accent4">
              <a:alpha val="50000"/>
            </a:schemeClr>
          </a:solidFill>
          <a:ln w="28575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chemeClr val="tx1"/>
                </a:solidFill>
              </a:rPr>
              <a:t>Notification du marché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F1FBE7CD-F86C-4785-8305-9EB3DFE9B5DF}"/>
              </a:ext>
            </a:extLst>
          </p:cNvPr>
          <p:cNvSpPr txBox="1"/>
          <p:nvPr/>
        </p:nvSpPr>
        <p:spPr>
          <a:xfrm>
            <a:off x="2058784" y="4021957"/>
            <a:ext cx="654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Avril </a:t>
            </a:r>
          </a:p>
          <a:p>
            <a:r>
              <a:rPr lang="fr-FR" b="1" dirty="0"/>
              <a:t>2022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774515AB-B163-4CB9-A52E-69CB968DA306}"/>
              </a:ext>
            </a:extLst>
          </p:cNvPr>
          <p:cNvSpPr txBox="1"/>
          <p:nvPr/>
        </p:nvSpPr>
        <p:spPr>
          <a:xfrm>
            <a:off x="6596177" y="3995343"/>
            <a:ext cx="6561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Juin </a:t>
            </a:r>
          </a:p>
          <a:p>
            <a:r>
              <a:rPr lang="fr-FR" b="1" dirty="0"/>
              <a:t>2023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DD4D12E4-4ABB-42DE-AFCF-3F747896116C}"/>
              </a:ext>
            </a:extLst>
          </p:cNvPr>
          <p:cNvSpPr txBox="1"/>
          <p:nvPr/>
        </p:nvSpPr>
        <p:spPr>
          <a:xfrm>
            <a:off x="8545474" y="3987883"/>
            <a:ext cx="1669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Janvier</a:t>
            </a:r>
          </a:p>
          <a:p>
            <a:pPr algn="ctr"/>
            <a:r>
              <a:rPr lang="fr-FR" b="1" dirty="0"/>
              <a:t>2024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2CB599BB-4202-4BE5-B8C1-6679BFE47850}"/>
              </a:ext>
            </a:extLst>
          </p:cNvPr>
          <p:cNvSpPr txBox="1"/>
          <p:nvPr/>
        </p:nvSpPr>
        <p:spPr>
          <a:xfrm>
            <a:off x="10665128" y="3951651"/>
            <a:ext cx="14153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Mars </a:t>
            </a:r>
          </a:p>
          <a:p>
            <a:pPr algn="ctr"/>
            <a:r>
              <a:rPr lang="fr-FR" b="1" dirty="0"/>
              <a:t>2024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A452D9DA-9C31-425C-AA40-C61805B06DBA}"/>
              </a:ext>
            </a:extLst>
          </p:cNvPr>
          <p:cNvSpPr txBox="1"/>
          <p:nvPr/>
        </p:nvSpPr>
        <p:spPr>
          <a:xfrm>
            <a:off x="3903038" y="3995343"/>
            <a:ext cx="10515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Janvier </a:t>
            </a:r>
          </a:p>
          <a:p>
            <a:pPr algn="ctr"/>
            <a:r>
              <a:rPr lang="fr-FR" b="1" dirty="0"/>
              <a:t>2023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619575A1-3B8E-464A-8773-7D4C496D4927}"/>
              </a:ext>
            </a:extLst>
          </p:cNvPr>
          <p:cNvSpPr txBox="1"/>
          <p:nvPr/>
        </p:nvSpPr>
        <p:spPr>
          <a:xfrm>
            <a:off x="39771" y="5040164"/>
            <a:ext cx="1423463" cy="735747"/>
          </a:xfrm>
          <a:prstGeom prst="flowChartConnector">
            <a:avLst/>
          </a:prstGeom>
          <a:solidFill>
            <a:schemeClr val="accent4">
              <a:alpha val="50000"/>
            </a:schemeClr>
          </a:solidFill>
          <a:ln w="28575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tx1"/>
                </a:solidFill>
              </a:rPr>
              <a:t>Lancement </a:t>
            </a:r>
          </a:p>
          <a:p>
            <a:pPr algn="ctr"/>
            <a:r>
              <a:rPr lang="fr-FR" sz="1400" b="1" dirty="0">
                <a:solidFill>
                  <a:schemeClr val="tx1"/>
                </a:solidFill>
              </a:rPr>
              <a:t>du projet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D7306775-D7E9-43C8-BF03-086E4FF9D45D}"/>
              </a:ext>
            </a:extLst>
          </p:cNvPr>
          <p:cNvSpPr txBox="1"/>
          <p:nvPr/>
        </p:nvSpPr>
        <p:spPr>
          <a:xfrm>
            <a:off x="8867520" y="4835132"/>
            <a:ext cx="1122710" cy="1038701"/>
          </a:xfrm>
          <a:prstGeom prst="flowChartConnector">
            <a:avLst/>
          </a:prstGeom>
          <a:solidFill>
            <a:schemeClr val="accent4">
              <a:alpha val="50000"/>
            </a:schemeClr>
          </a:solidFill>
          <a:ln w="28575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chemeClr val="tx1"/>
                </a:solidFill>
              </a:rPr>
              <a:t>VSR</a:t>
            </a:r>
          </a:p>
          <a:p>
            <a:pPr algn="ctr"/>
            <a:r>
              <a:rPr lang="fr-FR" sz="1400" b="1" dirty="0">
                <a:solidFill>
                  <a:schemeClr val="tx1"/>
                </a:solidFill>
              </a:rPr>
              <a:t>Fin de projet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F60A2FD5-2D56-4B9D-9D12-9A24B11964D6}"/>
              </a:ext>
            </a:extLst>
          </p:cNvPr>
          <p:cNvSpPr txBox="1"/>
          <p:nvPr/>
        </p:nvSpPr>
        <p:spPr>
          <a:xfrm>
            <a:off x="3539833" y="4929787"/>
            <a:ext cx="1777945" cy="1038701"/>
          </a:xfrm>
          <a:prstGeom prst="flowChartConnector">
            <a:avLst/>
          </a:prstGeom>
          <a:solidFill>
            <a:schemeClr val="accent4">
              <a:alpha val="50000"/>
            </a:schemeClr>
          </a:solidFill>
          <a:ln w="28575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chemeClr val="tx1"/>
                </a:solidFill>
              </a:rPr>
              <a:t>Lancement </a:t>
            </a:r>
          </a:p>
          <a:p>
            <a:pPr algn="ctr"/>
            <a:r>
              <a:rPr lang="fr-FR" sz="1400" b="1" dirty="0">
                <a:solidFill>
                  <a:schemeClr val="tx1"/>
                </a:solidFill>
              </a:rPr>
              <a:t>phase </a:t>
            </a:r>
          </a:p>
          <a:p>
            <a:pPr algn="ctr"/>
            <a:r>
              <a:rPr lang="fr-FR" sz="1400" b="1" dirty="0">
                <a:solidFill>
                  <a:schemeClr val="tx1"/>
                </a:solidFill>
              </a:rPr>
              <a:t>pilote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634225F4-2997-4E9F-9AAF-8D4A80AECB53}"/>
              </a:ext>
            </a:extLst>
          </p:cNvPr>
          <p:cNvSpPr txBox="1"/>
          <p:nvPr/>
        </p:nvSpPr>
        <p:spPr>
          <a:xfrm>
            <a:off x="10443597" y="4634214"/>
            <a:ext cx="1690717" cy="1341656"/>
          </a:xfrm>
          <a:prstGeom prst="flowChartConnector">
            <a:avLst/>
          </a:prstGeom>
          <a:solidFill>
            <a:schemeClr val="accent4">
              <a:alpha val="50000"/>
            </a:schemeClr>
          </a:solidFill>
          <a:ln w="28575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chemeClr val="tx1"/>
                </a:solidFill>
              </a:rPr>
              <a:t>Début phase </a:t>
            </a:r>
          </a:p>
          <a:p>
            <a:pPr algn="ctr"/>
            <a:r>
              <a:rPr lang="fr-FR" sz="1400" b="1" dirty="0">
                <a:solidFill>
                  <a:schemeClr val="tx1"/>
                </a:solidFill>
              </a:rPr>
              <a:t>support </a:t>
            </a:r>
          </a:p>
          <a:p>
            <a:pPr algn="ctr"/>
            <a:r>
              <a:rPr lang="fr-FR" sz="1400" b="1" dirty="0">
                <a:solidFill>
                  <a:schemeClr val="tx1"/>
                </a:solidFill>
              </a:rPr>
              <a:t>et maintenance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1EFBD704-F17F-49B0-A432-A432728B36BE}"/>
              </a:ext>
            </a:extLst>
          </p:cNvPr>
          <p:cNvSpPr txBox="1"/>
          <p:nvPr/>
        </p:nvSpPr>
        <p:spPr>
          <a:xfrm>
            <a:off x="751502" y="3482441"/>
            <a:ext cx="1518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Appel d’offres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9B5CCB2E-F2A3-46EE-A8B7-78809EC84AF9}"/>
              </a:ext>
            </a:extLst>
          </p:cNvPr>
          <p:cNvSpPr txBox="1"/>
          <p:nvPr/>
        </p:nvSpPr>
        <p:spPr>
          <a:xfrm>
            <a:off x="2599018" y="3484504"/>
            <a:ext cx="1401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Paramétrage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FC2B6275-CC07-4011-8DA2-0DE217FD8867}"/>
              </a:ext>
            </a:extLst>
          </p:cNvPr>
          <p:cNvSpPr txBox="1"/>
          <p:nvPr/>
        </p:nvSpPr>
        <p:spPr>
          <a:xfrm>
            <a:off x="4742900" y="3490888"/>
            <a:ext cx="1648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DUI Sites pilote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44E839F3-3E6D-41E8-AD0D-FF035E05051D}"/>
              </a:ext>
            </a:extLst>
          </p:cNvPr>
          <p:cNvSpPr txBox="1"/>
          <p:nvPr/>
        </p:nvSpPr>
        <p:spPr>
          <a:xfrm>
            <a:off x="7292217" y="3489031"/>
            <a:ext cx="1575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Généralisation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49629BF5-AD45-4868-A35D-D194E8727C79}"/>
              </a:ext>
            </a:extLst>
          </p:cNvPr>
          <p:cNvSpPr txBox="1"/>
          <p:nvPr/>
        </p:nvSpPr>
        <p:spPr>
          <a:xfrm>
            <a:off x="9683218" y="3473983"/>
            <a:ext cx="1498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Recette finale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6EBD5497-DDA3-49FF-817C-C4FBDB460505}"/>
              </a:ext>
            </a:extLst>
          </p:cNvPr>
          <p:cNvSpPr txBox="1"/>
          <p:nvPr/>
        </p:nvSpPr>
        <p:spPr>
          <a:xfrm>
            <a:off x="5904795" y="4911379"/>
            <a:ext cx="2077817" cy="1038701"/>
          </a:xfrm>
          <a:prstGeom prst="flowChartConnector">
            <a:avLst/>
          </a:prstGeom>
          <a:solidFill>
            <a:schemeClr val="accent4">
              <a:alpha val="50000"/>
            </a:schemeClr>
          </a:solidFill>
          <a:ln w="28575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chemeClr val="tx1"/>
                </a:solidFill>
              </a:rPr>
              <a:t>Recette </a:t>
            </a:r>
          </a:p>
          <a:p>
            <a:pPr algn="ctr"/>
            <a:r>
              <a:rPr lang="fr-FR" sz="1400" b="1" dirty="0">
                <a:solidFill>
                  <a:schemeClr val="tx1"/>
                </a:solidFill>
              </a:rPr>
              <a:t>Sites Pilote </a:t>
            </a:r>
          </a:p>
          <a:p>
            <a:pPr algn="ctr"/>
            <a:r>
              <a:rPr lang="fr-FR" sz="1400" b="1" dirty="0">
                <a:solidFill>
                  <a:schemeClr val="tx1"/>
                </a:solidFill>
              </a:rPr>
              <a:t>VABF</a:t>
            </a:r>
          </a:p>
        </p:txBody>
      </p:sp>
      <p:pic>
        <p:nvPicPr>
          <p:cNvPr id="36" name="Image 35">
            <a:extLst>
              <a:ext uri="{FF2B5EF4-FFF2-40B4-BE49-F238E27FC236}">
                <a16:creationId xmlns:a16="http://schemas.microsoft.com/office/drawing/2014/main" id="{967E8C63-3A8B-4401-9267-85ADAA1C991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5417" y="5918763"/>
            <a:ext cx="723597" cy="723597"/>
          </a:xfrm>
          <a:prstGeom prst="rect">
            <a:avLst/>
          </a:prstGeom>
        </p:spPr>
      </p:pic>
      <p:pic>
        <p:nvPicPr>
          <p:cNvPr id="37" name="Image 36">
            <a:extLst>
              <a:ext uri="{FF2B5EF4-FFF2-40B4-BE49-F238E27FC236}">
                <a16:creationId xmlns:a16="http://schemas.microsoft.com/office/drawing/2014/main" id="{177ED9C3-13D4-43D3-9A0B-AB5881F396B7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001" y="6007087"/>
            <a:ext cx="546950" cy="546950"/>
          </a:xfrm>
          <a:prstGeom prst="rect">
            <a:avLst/>
          </a:prstGeom>
        </p:spPr>
      </p:pic>
      <p:pic>
        <p:nvPicPr>
          <p:cNvPr id="38" name="Image 37">
            <a:extLst>
              <a:ext uri="{FF2B5EF4-FFF2-40B4-BE49-F238E27FC236}">
                <a16:creationId xmlns:a16="http://schemas.microsoft.com/office/drawing/2014/main" id="{ECAF16A9-3C5F-4144-BADF-E5343A1F2E4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1991" y="6022924"/>
            <a:ext cx="692401" cy="692401"/>
          </a:xfrm>
          <a:prstGeom prst="rect">
            <a:avLst/>
          </a:prstGeom>
        </p:spPr>
      </p:pic>
      <p:pic>
        <p:nvPicPr>
          <p:cNvPr id="39" name="Image 38">
            <a:extLst>
              <a:ext uri="{FF2B5EF4-FFF2-40B4-BE49-F238E27FC236}">
                <a16:creationId xmlns:a16="http://schemas.microsoft.com/office/drawing/2014/main" id="{27DEA033-CA44-4CFA-8D84-C34465D33DA8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2197" y="5961242"/>
            <a:ext cx="638641" cy="638641"/>
          </a:xfrm>
          <a:prstGeom prst="rect">
            <a:avLst/>
          </a:prstGeom>
        </p:spPr>
      </p:pic>
      <p:pic>
        <p:nvPicPr>
          <p:cNvPr id="40" name="Image 39">
            <a:extLst>
              <a:ext uri="{FF2B5EF4-FFF2-40B4-BE49-F238E27FC236}">
                <a16:creationId xmlns:a16="http://schemas.microsoft.com/office/drawing/2014/main" id="{F5095333-86D8-4DA5-89FE-704F1CFA0254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5402" y="6041047"/>
            <a:ext cx="656154" cy="656154"/>
          </a:xfrm>
          <a:prstGeom prst="rect">
            <a:avLst/>
          </a:prstGeom>
        </p:spPr>
      </p:pic>
      <p:pic>
        <p:nvPicPr>
          <p:cNvPr id="42" name="Image 41">
            <a:extLst>
              <a:ext uri="{FF2B5EF4-FFF2-40B4-BE49-F238E27FC236}">
                <a16:creationId xmlns:a16="http://schemas.microsoft.com/office/drawing/2014/main" id="{65E998C2-448D-4B82-B8D3-0CAE7627791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916736" y="156206"/>
            <a:ext cx="1365069" cy="421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91711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</Words>
  <Application>Microsoft Macintosh PowerPoint</Application>
  <PresentationFormat>Grand écran</PresentationFormat>
  <Paragraphs>41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Maven Pro Black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PELLIER</dc:creator>
  <cp:lastModifiedBy>Sophie PELLIER</cp:lastModifiedBy>
  <cp:revision>1</cp:revision>
  <dcterms:created xsi:type="dcterms:W3CDTF">2023-11-22T13:29:45Z</dcterms:created>
  <dcterms:modified xsi:type="dcterms:W3CDTF">2023-11-22T13:30:27Z</dcterms:modified>
</cp:coreProperties>
</file>